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0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1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5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3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1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1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1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6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1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4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4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7195B-EB7B-4503-AA84-098668222E22}" type="datetimeFigureOut">
              <a:rPr lang="en-GB" smtClean="0"/>
              <a:t>21/08/2019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E885-961C-4CF6-AF55-240CD5A04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3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easurer@hinckleyladiesnetballclub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8D82597-57E9-4871-BF76-22B9F1AD323E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ABF2EDD-35AE-49A0-AE31-DA9426836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14" y="41436"/>
            <a:ext cx="2908850" cy="58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5FCE97-1008-466E-BAC9-A300C60B376D}"/>
              </a:ext>
            </a:extLst>
          </p:cNvPr>
          <p:cNvSpPr/>
          <p:nvPr/>
        </p:nvSpPr>
        <p:spPr>
          <a:xfrm>
            <a:off x="222637" y="190831"/>
            <a:ext cx="2623930" cy="10270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91C619-83F7-4691-9C01-01643F55BF8E}"/>
              </a:ext>
            </a:extLst>
          </p:cNvPr>
          <p:cNvSpPr txBox="1"/>
          <p:nvPr/>
        </p:nvSpPr>
        <p:spPr>
          <a:xfrm>
            <a:off x="103369" y="94051"/>
            <a:ext cx="475355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400" dirty="0"/>
              <a:t>2019/20 Payment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CD3F2BD-4E5C-4792-9D4C-55AB1EADCA8D}"/>
              </a:ext>
            </a:extLst>
          </p:cNvPr>
          <p:cNvSpPr txBox="1"/>
          <p:nvPr/>
        </p:nvSpPr>
        <p:spPr>
          <a:xfrm>
            <a:off x="103369" y="623206"/>
            <a:ext cx="716545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This sheet details the standing order payments required from members of Hinckley Ladies Netball Club during the 2019/20 season.</a:t>
            </a:r>
          </a:p>
          <a:p>
            <a:endParaRPr lang="en-GB" sz="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For </a:t>
            </a:r>
            <a:r>
              <a:rPr lang="en-GB" sz="1200" b="1" dirty="0"/>
              <a:t>monthly standing orders</a:t>
            </a:r>
            <a:r>
              <a:rPr lang="en-GB" sz="1200" dirty="0"/>
              <a:t>, the first payment must be received in </a:t>
            </a:r>
            <a:r>
              <a:rPr lang="en-GB" sz="1200" b="1" dirty="0"/>
              <a:t>September</a:t>
            </a:r>
            <a:r>
              <a:rPr lang="en-GB" sz="1200" dirty="0"/>
              <a:t>. There are a total of </a:t>
            </a:r>
            <a:r>
              <a:rPr lang="en-GB" sz="1200" b="1" dirty="0"/>
              <a:t>8 payments</a:t>
            </a:r>
            <a:r>
              <a:rPr lang="en-GB" sz="1200" dirty="0"/>
              <a:t>, with the last being in </a:t>
            </a:r>
            <a:r>
              <a:rPr lang="en-GB" sz="1200" b="1" dirty="0"/>
              <a:t>April</a:t>
            </a:r>
            <a:r>
              <a:rPr lang="en-GB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For the </a:t>
            </a:r>
            <a:r>
              <a:rPr lang="en-GB" sz="1200" b="1" dirty="0"/>
              <a:t>annual standing order</a:t>
            </a:r>
            <a:r>
              <a:rPr lang="en-GB" sz="1200" dirty="0"/>
              <a:t>, please make the payment in </a:t>
            </a:r>
            <a:r>
              <a:rPr lang="en-GB" sz="1200" b="1" dirty="0"/>
              <a:t>September</a:t>
            </a:r>
            <a:r>
              <a:rPr lang="en-GB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All monies for the full season must be received </a:t>
            </a:r>
            <a:r>
              <a:rPr lang="en-GB" sz="1200" u="sng" dirty="0"/>
              <a:t>before 30th April 2020</a:t>
            </a:r>
            <a:r>
              <a:rPr lang="en-GB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All affiliation fees are now processed through the </a:t>
            </a:r>
            <a:r>
              <a:rPr lang="en-GB" sz="1200" dirty="0" err="1"/>
              <a:t>ENgage</a:t>
            </a:r>
            <a:r>
              <a:rPr lang="en-GB" sz="1200" dirty="0"/>
              <a:t> website.</a:t>
            </a:r>
          </a:p>
          <a:p>
            <a:endParaRPr lang="en-GB" sz="200" dirty="0"/>
          </a:p>
          <a:p>
            <a:r>
              <a:rPr lang="en-GB" sz="1200" dirty="0"/>
              <a:t>Please contact Kate Chamberlain via email at </a:t>
            </a:r>
            <a:r>
              <a:rPr lang="en-GB" sz="1200" dirty="0">
                <a:hlinkClick r:id="rId3"/>
              </a:rPr>
              <a:t>treasurer@hinckleyladiesnetballclub.com</a:t>
            </a:r>
            <a:r>
              <a:rPr lang="en-GB" sz="1200" dirty="0"/>
              <a:t> if you have any queries.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3E56368-2465-4020-A171-2A9B1F2A7D76}"/>
              </a:ext>
            </a:extLst>
          </p:cNvPr>
          <p:cNvSpPr txBox="1"/>
          <p:nvPr/>
        </p:nvSpPr>
        <p:spPr>
          <a:xfrm>
            <a:off x="7412605" y="921292"/>
            <a:ext cx="2349608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HLNC Bank Account</a:t>
            </a:r>
          </a:p>
          <a:p>
            <a:endParaRPr lang="en-GB" sz="1400" dirty="0"/>
          </a:p>
          <a:p>
            <a:r>
              <a:rPr lang="en-GB" sz="1400" dirty="0"/>
              <a:t>Sort Code: 40-24-19</a:t>
            </a:r>
          </a:p>
          <a:p>
            <a:r>
              <a:rPr lang="en-GB" sz="1400" dirty="0"/>
              <a:t>Account number: 01203010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6DB5D2C3-32FE-4FB1-A446-2863B9722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4556"/>
              </p:ext>
            </p:extLst>
          </p:nvPr>
        </p:nvGraphicFramePr>
        <p:xfrm>
          <a:off x="103365" y="2365495"/>
          <a:ext cx="9658848" cy="3647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7717">
                  <a:extLst>
                    <a:ext uri="{9D8B030D-6E8A-4147-A177-3AD203B41FA5}">
                      <a16:colId xmlns:a16="http://schemas.microsoft.com/office/drawing/2014/main" xmlns="" val="903932497"/>
                    </a:ext>
                  </a:extLst>
                </a:gridCol>
                <a:gridCol w="2523813">
                  <a:extLst>
                    <a:ext uri="{9D8B030D-6E8A-4147-A177-3AD203B41FA5}">
                      <a16:colId xmlns:a16="http://schemas.microsoft.com/office/drawing/2014/main" xmlns="" val="1477726744"/>
                    </a:ext>
                  </a:extLst>
                </a:gridCol>
                <a:gridCol w="645054">
                  <a:extLst>
                    <a:ext uri="{9D8B030D-6E8A-4147-A177-3AD203B41FA5}">
                      <a16:colId xmlns:a16="http://schemas.microsoft.com/office/drawing/2014/main" xmlns="" val="1575198542"/>
                    </a:ext>
                  </a:extLst>
                </a:gridCol>
                <a:gridCol w="826936">
                  <a:extLst>
                    <a:ext uri="{9D8B030D-6E8A-4147-A177-3AD203B41FA5}">
                      <a16:colId xmlns:a16="http://schemas.microsoft.com/office/drawing/2014/main" xmlns="" val="3985144797"/>
                    </a:ext>
                  </a:extLst>
                </a:gridCol>
                <a:gridCol w="1421374">
                  <a:extLst>
                    <a:ext uri="{9D8B030D-6E8A-4147-A177-3AD203B41FA5}">
                      <a16:colId xmlns:a16="http://schemas.microsoft.com/office/drawing/2014/main" xmlns="" val="2343414695"/>
                    </a:ext>
                  </a:extLst>
                </a:gridCol>
                <a:gridCol w="756290">
                  <a:extLst>
                    <a:ext uri="{9D8B030D-6E8A-4147-A177-3AD203B41FA5}">
                      <a16:colId xmlns:a16="http://schemas.microsoft.com/office/drawing/2014/main" xmlns="" val="851161320"/>
                    </a:ext>
                  </a:extLst>
                </a:gridCol>
                <a:gridCol w="2177664">
                  <a:extLst>
                    <a:ext uri="{9D8B030D-6E8A-4147-A177-3AD203B41FA5}">
                      <a16:colId xmlns:a16="http://schemas.microsoft.com/office/drawing/2014/main" xmlns="" val="2882193178"/>
                    </a:ext>
                  </a:extLst>
                </a:gridCol>
              </a:tblGrid>
              <a:tr h="51324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League or 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Seniors or Juniors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Age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Subs</a:t>
                      </a:r>
                    </a:p>
                    <a:p>
                      <a:pPr algn="ctr"/>
                      <a:r>
                        <a:rPr lang="en-GB" sz="1000" dirty="0"/>
                        <a:t>(Option to pay either monthly, or in full)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3842165"/>
                  </a:ext>
                </a:extLst>
              </a:tr>
              <a:tr h="228108"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CWNA League players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GB" sz="1000" b="1" dirty="0"/>
                        <a:t>Saturday (Senior League)</a:t>
                      </a:r>
                    </a:p>
                    <a:p>
                      <a:r>
                        <a:rPr lang="en-GB" sz="1000" dirty="0"/>
                        <a:t>A player who will be attending weekly training sessions and who will be competing in the Coventry and Warwickshire League on Saturdays.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18+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“Full-time”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£27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£27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(Sept – 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£216 </a:t>
                      </a:r>
                      <a:r>
                        <a:rPr lang="en-GB" sz="1000" dirty="0"/>
                        <a:t>one-off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690705"/>
                  </a:ext>
                </a:extLst>
              </a:tr>
              <a:tr h="2281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“Super-sub”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£13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£13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(Sept – Apr)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£104 </a:t>
                      </a:r>
                      <a:r>
                        <a:rPr lang="en-GB" sz="1000" dirty="0"/>
                        <a:t>one-off payment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6459476"/>
                  </a:ext>
                </a:extLst>
              </a:tr>
              <a:tr h="2281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£19 </a:t>
                      </a:r>
                      <a:r>
                        <a:rPr lang="en-GB" sz="1000" dirty="0"/>
                        <a:t>for 8 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FF0000"/>
                          </a:solidFill>
                        </a:rPr>
                        <a:t>£152 </a:t>
                      </a:r>
                      <a:r>
                        <a:rPr lang="en-GB" sz="1000"/>
                        <a:t>one-off payment </a:t>
                      </a:r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4741047"/>
                  </a:ext>
                </a:extLst>
              </a:tr>
              <a:tr h="2993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£19 </a:t>
                      </a:r>
                      <a:r>
                        <a:rPr lang="en-GB" sz="1000" dirty="0"/>
                        <a:t>for 8 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FF0000"/>
                          </a:solidFill>
                        </a:rPr>
                        <a:t>£152 </a:t>
                      </a:r>
                      <a:r>
                        <a:rPr lang="en-GB" sz="1000"/>
                        <a:t>one-off payment </a:t>
                      </a:r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9985670"/>
                  </a:ext>
                </a:extLst>
              </a:tr>
              <a:tr h="5327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Sunday (Junior League)</a:t>
                      </a:r>
                    </a:p>
                    <a:p>
                      <a:r>
                        <a:rPr lang="en-GB" sz="1000" dirty="0"/>
                        <a:t>A player who is under 14 / under 16 years old who will be attending weekly training sessions and who will be competing in the Junior Coventry and Warwickshire League on Sundays.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£14 </a:t>
                      </a:r>
                      <a:r>
                        <a:rPr lang="en-GB" sz="1000" dirty="0"/>
                        <a:t>for 8 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>
                          <a:solidFill>
                            <a:srgbClr val="FF0000"/>
                          </a:solidFill>
                        </a:rPr>
                        <a:t>£112 </a:t>
                      </a:r>
                      <a:r>
                        <a:rPr lang="en-GB" sz="1000"/>
                        <a:t>one-off payment </a:t>
                      </a:r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33182"/>
                  </a:ext>
                </a:extLst>
              </a:tr>
              <a:tr h="2319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U14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£14 </a:t>
                      </a:r>
                      <a:r>
                        <a:rPr lang="en-GB" sz="1000" dirty="0"/>
                        <a:t>for 8 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£112 </a:t>
                      </a:r>
                      <a:r>
                        <a:rPr lang="en-GB" sz="1000" dirty="0"/>
                        <a:t>one-off payment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6811261"/>
                  </a:ext>
                </a:extLst>
              </a:tr>
              <a:tr h="201285">
                <a:tc rowSpan="4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Training only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Senior training</a:t>
                      </a:r>
                    </a:p>
                    <a:p>
                      <a:r>
                        <a:rPr lang="en-GB" sz="1000" dirty="0"/>
                        <a:t>A player who will be attending weekly Senior training sessions.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18+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£13.00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 for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8 </a:t>
                      </a:r>
                      <a:r>
                        <a:rPr lang="en-GB" sz="1000" dirty="0"/>
                        <a:t>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£104 </a:t>
                      </a:r>
                      <a:r>
                        <a:rPr lang="en-GB" sz="1000" dirty="0"/>
                        <a:t>one-off payment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3271835"/>
                  </a:ext>
                </a:extLst>
              </a:tr>
              <a:tr h="2012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£12.50 </a:t>
                      </a:r>
                      <a:r>
                        <a:rPr lang="en-GB" sz="1000" dirty="0"/>
                        <a:t>for 8 months (Sept – Apr)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£100 </a:t>
                      </a:r>
                      <a:r>
                        <a:rPr lang="en-GB" sz="1000" dirty="0"/>
                        <a:t>one-off payment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0729173"/>
                  </a:ext>
                </a:extLst>
              </a:tr>
              <a:tr h="2012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Junior training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 player who will be attending weekly Junior training sessions.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U16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£3 a session, pay-as-you-go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134997"/>
                  </a:ext>
                </a:extLst>
              </a:tr>
              <a:tr h="201285"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U14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£3 a session, pay-as-you-go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196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23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372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Lucy Masser</cp:lastModifiedBy>
  <cp:revision>14</cp:revision>
  <dcterms:created xsi:type="dcterms:W3CDTF">2019-08-06T16:09:33Z</dcterms:created>
  <dcterms:modified xsi:type="dcterms:W3CDTF">2019-08-21T16:56:17Z</dcterms:modified>
</cp:coreProperties>
</file>