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1344" y="16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195B-EB7B-4503-AA84-098668222E22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E885-961C-4CF6-AF55-240CD5A04D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218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195B-EB7B-4503-AA84-098668222E22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E885-961C-4CF6-AF55-240CD5A04D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658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195B-EB7B-4503-AA84-098668222E22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E885-961C-4CF6-AF55-240CD5A04D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934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195B-EB7B-4503-AA84-098668222E22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E885-961C-4CF6-AF55-240CD5A04D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617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195B-EB7B-4503-AA84-098668222E22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E885-961C-4CF6-AF55-240CD5A04D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017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195B-EB7B-4503-AA84-098668222E22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E885-961C-4CF6-AF55-240CD5A04D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89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195B-EB7B-4503-AA84-098668222E22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E885-961C-4CF6-AF55-240CD5A04D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916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195B-EB7B-4503-AA84-098668222E22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E885-961C-4CF6-AF55-240CD5A04D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367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195B-EB7B-4503-AA84-098668222E22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E885-961C-4CF6-AF55-240CD5A04D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011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195B-EB7B-4503-AA84-098668222E22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E885-961C-4CF6-AF55-240CD5A04D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43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195B-EB7B-4503-AA84-098668222E22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E885-961C-4CF6-AF55-240CD5A04D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649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7195B-EB7B-4503-AA84-098668222E22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3E885-961C-4CF6-AF55-240CD5A04D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031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reasurer@hinckleyladiesnetballclub.com" TargetMode="External"/><Relationship Id="rId4" Type="http://schemas.openxmlformats.org/officeDocument/2006/relationships/hyperlink" Target="mailto:juniors@hinckleyladiesnetballclub.com" TargetMode="Externa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F8D82597-57E9-4871-BF76-22B9F1AD323E}"/>
              </a:ext>
            </a:extLst>
          </p:cNvPr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ABF2EDD-35AE-49A0-AE31-DA9426836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214" y="41436"/>
            <a:ext cx="2908850" cy="581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D75FCE97-1008-466E-BAC9-A300C60B376D}"/>
              </a:ext>
            </a:extLst>
          </p:cNvPr>
          <p:cNvSpPr/>
          <p:nvPr/>
        </p:nvSpPr>
        <p:spPr>
          <a:xfrm>
            <a:off x="222637" y="190831"/>
            <a:ext cx="2623930" cy="10270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891C619-83F7-4691-9C01-01643F55BF8E}"/>
              </a:ext>
            </a:extLst>
          </p:cNvPr>
          <p:cNvSpPr txBox="1"/>
          <p:nvPr/>
        </p:nvSpPr>
        <p:spPr>
          <a:xfrm>
            <a:off x="103369" y="94051"/>
            <a:ext cx="475355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2400" dirty="0" smtClean="0"/>
              <a:t>2020/21 </a:t>
            </a:r>
            <a:r>
              <a:rPr lang="en-GB" sz="2400" dirty="0"/>
              <a:t>Payment Information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CD3F2BD-4E5C-4792-9D4C-55AB1EADCA8D}"/>
              </a:ext>
            </a:extLst>
          </p:cNvPr>
          <p:cNvSpPr txBox="1"/>
          <p:nvPr/>
        </p:nvSpPr>
        <p:spPr>
          <a:xfrm>
            <a:off x="103368" y="504441"/>
            <a:ext cx="7529883" cy="2543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This sheet details the standing order payments required from members of Hinckley Ladies Netball Club during the </a:t>
            </a:r>
            <a:r>
              <a:rPr lang="en-GB" sz="1200" dirty="0" smtClean="0"/>
              <a:t>2020/2021 </a:t>
            </a:r>
            <a:r>
              <a:rPr lang="en-GB" sz="1200" dirty="0"/>
              <a:t>season.</a:t>
            </a:r>
          </a:p>
          <a:p>
            <a:endParaRPr lang="en-GB" sz="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For </a:t>
            </a:r>
            <a:r>
              <a:rPr lang="en-GB" sz="1200" b="1" dirty="0"/>
              <a:t>monthly standing orders</a:t>
            </a:r>
            <a:r>
              <a:rPr lang="en-GB" sz="1200" dirty="0"/>
              <a:t>, the first payment must be received in </a:t>
            </a:r>
            <a:r>
              <a:rPr lang="en-GB" sz="1200" b="1" dirty="0" smtClean="0"/>
              <a:t>October 2020</a:t>
            </a:r>
            <a:r>
              <a:rPr lang="en-GB" sz="1200" dirty="0" smtClean="0"/>
              <a:t>. </a:t>
            </a:r>
            <a:r>
              <a:rPr lang="en-GB" sz="1200" dirty="0"/>
              <a:t>There are a total of </a:t>
            </a:r>
            <a:r>
              <a:rPr lang="en-GB" sz="1200" b="1" dirty="0"/>
              <a:t>8 payments</a:t>
            </a:r>
            <a:r>
              <a:rPr lang="en-GB" sz="1200" dirty="0"/>
              <a:t>, with the last being in </a:t>
            </a:r>
            <a:r>
              <a:rPr lang="en-GB" sz="1200" b="1" dirty="0" smtClean="0"/>
              <a:t>May 2021</a:t>
            </a:r>
            <a:r>
              <a:rPr lang="en-GB" sz="120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If possible, please set up standing orders to be on the 1</a:t>
            </a:r>
            <a:r>
              <a:rPr lang="en-GB" sz="1200" baseline="30000" dirty="0" smtClean="0"/>
              <a:t>st</a:t>
            </a:r>
            <a:r>
              <a:rPr lang="en-GB" sz="1200" dirty="0" smtClean="0"/>
              <a:t> of the month, but if these need to be in line with pay days that is fine.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For </a:t>
            </a:r>
            <a:r>
              <a:rPr lang="en-GB" sz="1200" dirty="0"/>
              <a:t>the </a:t>
            </a:r>
            <a:r>
              <a:rPr lang="en-GB" sz="1200" b="1" dirty="0"/>
              <a:t>annual standing order</a:t>
            </a:r>
            <a:r>
              <a:rPr lang="en-GB" sz="1200" dirty="0"/>
              <a:t>, please make the payment in </a:t>
            </a:r>
            <a:r>
              <a:rPr lang="en-GB" sz="1200" b="1" dirty="0" smtClean="0"/>
              <a:t>October</a:t>
            </a:r>
            <a:r>
              <a:rPr lang="en-GB" sz="120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Please put the players full name as the reference for </a:t>
            </a:r>
            <a:r>
              <a:rPr lang="en-GB" sz="1200" dirty="0" smtClean="0"/>
              <a:t>payments</a:t>
            </a:r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All monies for the full season must be received </a:t>
            </a:r>
            <a:r>
              <a:rPr lang="en-GB" sz="1200" u="sng" dirty="0"/>
              <a:t>before </a:t>
            </a:r>
            <a:r>
              <a:rPr lang="en-GB" sz="1200" u="sng" dirty="0" smtClean="0"/>
              <a:t>31</a:t>
            </a:r>
            <a:r>
              <a:rPr lang="en-GB" sz="1200" u="sng" baseline="30000" dirty="0" smtClean="0"/>
              <a:t>st</a:t>
            </a:r>
            <a:r>
              <a:rPr lang="en-GB" sz="1200" u="sng" dirty="0" smtClean="0"/>
              <a:t> May 2021</a:t>
            </a:r>
            <a:r>
              <a:rPr lang="en-GB" sz="1200" dirty="0" smtClean="0"/>
              <a:t>.</a:t>
            </a:r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All affiliation fees are now processed through the </a:t>
            </a:r>
            <a:r>
              <a:rPr lang="en-GB" sz="1200" dirty="0" err="1"/>
              <a:t>ENgage</a:t>
            </a:r>
            <a:r>
              <a:rPr lang="en-GB" sz="1200" dirty="0"/>
              <a:t> website.</a:t>
            </a:r>
          </a:p>
          <a:p>
            <a:endParaRPr lang="en-GB" sz="200" dirty="0"/>
          </a:p>
          <a:p>
            <a:r>
              <a:rPr lang="en-GB" sz="1200" dirty="0" smtClean="0"/>
              <a:t>If you have any senior payment queries, please contact </a:t>
            </a:r>
            <a:r>
              <a:rPr lang="en-GB" sz="1200" dirty="0" smtClean="0"/>
              <a:t>Lucy Masser via </a:t>
            </a:r>
            <a:r>
              <a:rPr lang="en-GB" sz="1200" dirty="0"/>
              <a:t>email </a:t>
            </a:r>
            <a:r>
              <a:rPr lang="en-GB" sz="1200" dirty="0" smtClean="0"/>
              <a:t>at: </a:t>
            </a:r>
            <a:r>
              <a:rPr lang="en-GB" sz="1200" dirty="0" smtClean="0">
                <a:hlinkClick r:id="rId3"/>
              </a:rPr>
              <a:t>chair@hinckleyladiesnetballclub.com</a:t>
            </a:r>
            <a:r>
              <a:rPr lang="en-GB" sz="1200" dirty="0" smtClean="0"/>
              <a:t> </a:t>
            </a:r>
          </a:p>
          <a:p>
            <a:r>
              <a:rPr lang="en-GB" sz="1200" dirty="0"/>
              <a:t>I</a:t>
            </a:r>
            <a:r>
              <a:rPr lang="en-GB" sz="1200" dirty="0" smtClean="0"/>
              <a:t>f </a:t>
            </a:r>
            <a:r>
              <a:rPr lang="en-GB" sz="1200" dirty="0"/>
              <a:t>you have any </a:t>
            </a:r>
            <a:r>
              <a:rPr lang="en-GB" sz="1200" dirty="0" smtClean="0"/>
              <a:t>junior queries, please contact Holly Hemsley and Lucy Ibbetson via email at: </a:t>
            </a:r>
            <a:r>
              <a:rPr lang="en-GB" sz="1200" dirty="0" smtClean="0">
                <a:hlinkClick r:id="rId4"/>
              </a:rPr>
              <a:t>juniors@hinckleyladiesnetballclub.com</a:t>
            </a:r>
            <a:endParaRPr lang="en-GB" sz="1200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3E56368-2465-4020-A171-2A9B1F2A7D76}"/>
              </a:ext>
            </a:extLst>
          </p:cNvPr>
          <p:cNvSpPr txBox="1"/>
          <p:nvPr/>
        </p:nvSpPr>
        <p:spPr>
          <a:xfrm>
            <a:off x="7659760" y="1299167"/>
            <a:ext cx="2246240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HLNC Bank Account</a:t>
            </a:r>
          </a:p>
          <a:p>
            <a:r>
              <a:rPr lang="en-GB" sz="1400" dirty="0" smtClean="0"/>
              <a:t>Hinckley Ladies Netball Club</a:t>
            </a:r>
            <a:endParaRPr lang="en-GB" sz="1400" dirty="0"/>
          </a:p>
          <a:p>
            <a:r>
              <a:rPr lang="en-GB" sz="1400" b="1" dirty="0"/>
              <a:t>Sort Code: </a:t>
            </a:r>
            <a:r>
              <a:rPr lang="en-GB" sz="1400" dirty="0"/>
              <a:t>40-24-19</a:t>
            </a:r>
          </a:p>
          <a:p>
            <a:r>
              <a:rPr lang="en-GB" sz="1400" b="1" dirty="0"/>
              <a:t>Account number: </a:t>
            </a:r>
            <a:r>
              <a:rPr lang="en-GB" sz="1400" dirty="0"/>
              <a:t>01203010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="" xmlns:a16="http://schemas.microsoft.com/office/drawing/2014/main" id="{6DB5D2C3-32FE-4FB1-A446-2863B97222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570800"/>
              </p:ext>
            </p:extLst>
          </p:nvPr>
        </p:nvGraphicFramePr>
        <p:xfrm>
          <a:off x="123576" y="3129362"/>
          <a:ext cx="9658848" cy="36472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7717">
                  <a:extLst>
                    <a:ext uri="{9D8B030D-6E8A-4147-A177-3AD203B41FA5}">
                      <a16:colId xmlns="" xmlns:a16="http://schemas.microsoft.com/office/drawing/2014/main" val="903932497"/>
                    </a:ext>
                  </a:extLst>
                </a:gridCol>
                <a:gridCol w="2523813">
                  <a:extLst>
                    <a:ext uri="{9D8B030D-6E8A-4147-A177-3AD203B41FA5}">
                      <a16:colId xmlns="" xmlns:a16="http://schemas.microsoft.com/office/drawing/2014/main" val="1477726744"/>
                    </a:ext>
                  </a:extLst>
                </a:gridCol>
                <a:gridCol w="645054">
                  <a:extLst>
                    <a:ext uri="{9D8B030D-6E8A-4147-A177-3AD203B41FA5}">
                      <a16:colId xmlns="" xmlns:a16="http://schemas.microsoft.com/office/drawing/2014/main" val="1575198542"/>
                    </a:ext>
                  </a:extLst>
                </a:gridCol>
                <a:gridCol w="826936">
                  <a:extLst>
                    <a:ext uri="{9D8B030D-6E8A-4147-A177-3AD203B41FA5}">
                      <a16:colId xmlns="" xmlns:a16="http://schemas.microsoft.com/office/drawing/2014/main" val="3985144797"/>
                    </a:ext>
                  </a:extLst>
                </a:gridCol>
                <a:gridCol w="1421374">
                  <a:extLst>
                    <a:ext uri="{9D8B030D-6E8A-4147-A177-3AD203B41FA5}">
                      <a16:colId xmlns="" xmlns:a16="http://schemas.microsoft.com/office/drawing/2014/main" val="2343414695"/>
                    </a:ext>
                  </a:extLst>
                </a:gridCol>
                <a:gridCol w="756290">
                  <a:extLst>
                    <a:ext uri="{9D8B030D-6E8A-4147-A177-3AD203B41FA5}">
                      <a16:colId xmlns="" xmlns:a16="http://schemas.microsoft.com/office/drawing/2014/main" val="851161320"/>
                    </a:ext>
                  </a:extLst>
                </a:gridCol>
                <a:gridCol w="2177664">
                  <a:extLst>
                    <a:ext uri="{9D8B030D-6E8A-4147-A177-3AD203B41FA5}">
                      <a16:colId xmlns="" xmlns:a16="http://schemas.microsoft.com/office/drawing/2014/main" val="2882193178"/>
                    </a:ext>
                  </a:extLst>
                </a:gridCol>
              </a:tblGrid>
              <a:tr h="51324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League or Training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Seniors or Juniors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Age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Subs</a:t>
                      </a:r>
                    </a:p>
                    <a:p>
                      <a:pPr algn="ctr"/>
                      <a:r>
                        <a:rPr lang="en-GB" sz="1000" dirty="0"/>
                        <a:t>(Option to pay either monthly, or in full)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13842165"/>
                  </a:ext>
                </a:extLst>
              </a:tr>
              <a:tr h="228108">
                <a:tc rowSpan="6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CWNA League players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r>
                        <a:rPr lang="en-GB" sz="1000" b="1" dirty="0"/>
                        <a:t>Saturday (Senior League)</a:t>
                      </a:r>
                    </a:p>
                    <a:p>
                      <a:r>
                        <a:rPr lang="en-GB" sz="1000" dirty="0"/>
                        <a:t>A player who will be attending weekly training sessions and who will be competing in the Coventry and Warwickshire League on Saturdays.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18+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“Full-time”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£27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 for </a:t>
                      </a: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8 </a:t>
                      </a:r>
                      <a:r>
                        <a:rPr lang="en-GB" sz="1000" dirty="0"/>
                        <a:t>months </a:t>
                      </a:r>
                      <a:r>
                        <a:rPr lang="en-GB" sz="1000" dirty="0" smtClean="0"/>
                        <a:t>(Oct-May)</a:t>
                      </a:r>
                      <a:endParaRPr lang="en-GB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£27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 for </a:t>
                      </a: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8 </a:t>
                      </a:r>
                      <a:r>
                        <a:rPr lang="en-GB" sz="1000" dirty="0"/>
                        <a:t>months (Sept – Apr)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£216 </a:t>
                      </a:r>
                      <a:r>
                        <a:rPr lang="en-GB" sz="1000" dirty="0"/>
                        <a:t>one-off payment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690705"/>
                  </a:ext>
                </a:extLst>
              </a:tr>
              <a:tr h="22810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“Super-sub”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£13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 for </a:t>
                      </a: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8 </a:t>
                      </a:r>
                      <a:r>
                        <a:rPr lang="en-GB" sz="1000" dirty="0"/>
                        <a:t>months </a:t>
                      </a:r>
                      <a:r>
                        <a:rPr lang="en-GB" sz="1000" dirty="0" smtClean="0"/>
                        <a:t>(Oct-May)</a:t>
                      </a:r>
                      <a:endParaRPr lang="en-GB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£13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 for </a:t>
                      </a: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8 </a:t>
                      </a:r>
                      <a:r>
                        <a:rPr lang="en-GB" sz="1000" dirty="0"/>
                        <a:t>months (Sept – Apr)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£104 </a:t>
                      </a:r>
                      <a:r>
                        <a:rPr lang="en-GB" sz="1000" dirty="0"/>
                        <a:t>one-off payment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46459476"/>
                  </a:ext>
                </a:extLst>
              </a:tr>
              <a:tr h="22810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U18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£19 </a:t>
                      </a:r>
                      <a:r>
                        <a:rPr lang="en-GB" sz="1000" dirty="0"/>
                        <a:t>for 8 months </a:t>
                      </a:r>
                      <a:r>
                        <a:rPr lang="en-GB" sz="1000" dirty="0" smtClean="0"/>
                        <a:t>(Oct-May)</a:t>
                      </a:r>
                      <a:endParaRPr lang="en-GB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000">
                          <a:solidFill>
                            <a:srgbClr val="FF0000"/>
                          </a:solidFill>
                        </a:rPr>
                        <a:t>£152 </a:t>
                      </a:r>
                      <a:r>
                        <a:rPr lang="en-GB" sz="1000"/>
                        <a:t>one-off payment </a:t>
                      </a:r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34741047"/>
                  </a:ext>
                </a:extLst>
              </a:tr>
              <a:tr h="29939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U16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£19 </a:t>
                      </a:r>
                      <a:r>
                        <a:rPr lang="en-GB" sz="1000" dirty="0"/>
                        <a:t>for 8 months </a:t>
                      </a:r>
                      <a:r>
                        <a:rPr lang="en-GB" sz="1000" dirty="0" smtClean="0"/>
                        <a:t>(Oct-May)</a:t>
                      </a:r>
                      <a:endParaRPr lang="en-GB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000">
                          <a:solidFill>
                            <a:srgbClr val="FF0000"/>
                          </a:solidFill>
                        </a:rPr>
                        <a:t>£152 </a:t>
                      </a:r>
                      <a:r>
                        <a:rPr lang="en-GB" sz="1000"/>
                        <a:t>one-off payment </a:t>
                      </a:r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39985670"/>
                  </a:ext>
                </a:extLst>
              </a:tr>
              <a:tr h="53276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000" b="1" dirty="0"/>
                        <a:t>Sunday (Junior League)</a:t>
                      </a:r>
                    </a:p>
                    <a:p>
                      <a:r>
                        <a:rPr lang="en-GB" sz="1000" dirty="0"/>
                        <a:t>A player who is under 14 / under 16 years old who will be attending weekly training sessions and who will be competing in the Junior Coventry and Warwickshire League on Sundays.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U16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£14 </a:t>
                      </a:r>
                      <a:r>
                        <a:rPr lang="en-GB" sz="1000" dirty="0"/>
                        <a:t>for 8 months </a:t>
                      </a:r>
                      <a:r>
                        <a:rPr lang="en-GB" sz="1000" dirty="0" smtClean="0"/>
                        <a:t>(Oct-May)</a:t>
                      </a:r>
                      <a:endParaRPr lang="en-GB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000">
                          <a:solidFill>
                            <a:srgbClr val="FF0000"/>
                          </a:solidFill>
                        </a:rPr>
                        <a:t>£112 </a:t>
                      </a:r>
                      <a:r>
                        <a:rPr lang="en-GB" sz="1000"/>
                        <a:t>one-off payment </a:t>
                      </a:r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433182"/>
                  </a:ext>
                </a:extLst>
              </a:tr>
              <a:tr h="2319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U14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£14 </a:t>
                      </a:r>
                      <a:r>
                        <a:rPr lang="en-GB" sz="1000" dirty="0"/>
                        <a:t>for 8 months </a:t>
                      </a:r>
                      <a:r>
                        <a:rPr lang="en-GB" sz="1000" dirty="0" smtClean="0"/>
                        <a:t>(Oct-May)</a:t>
                      </a:r>
                      <a:endParaRPr lang="en-GB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£112 </a:t>
                      </a:r>
                      <a:r>
                        <a:rPr lang="en-GB" sz="1000" dirty="0"/>
                        <a:t>one-off payment 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36811261"/>
                  </a:ext>
                </a:extLst>
              </a:tr>
              <a:tr h="201285">
                <a:tc rowSpan="4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Training only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GB" sz="1000" b="1" dirty="0"/>
                        <a:t>Senior training</a:t>
                      </a:r>
                    </a:p>
                    <a:p>
                      <a:r>
                        <a:rPr lang="en-GB" sz="1000" dirty="0"/>
                        <a:t>A player who will be attending weekly Senior training </a:t>
                      </a:r>
                      <a:r>
                        <a:rPr lang="en-GB" sz="1000" dirty="0" smtClean="0"/>
                        <a:t>sessions</a:t>
                      </a:r>
                      <a:r>
                        <a:rPr lang="en-GB" sz="1000" baseline="0" dirty="0" smtClean="0"/>
                        <a:t> (not playing in matches)</a:t>
                      </a:r>
                      <a:endParaRPr lang="en-GB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18+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£</a:t>
                      </a:r>
                      <a:r>
                        <a:rPr lang="en-GB" sz="1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for 8 </a:t>
                      </a:r>
                      <a:r>
                        <a:rPr lang="en-GB" sz="1000" dirty="0"/>
                        <a:t>months </a:t>
                      </a:r>
                      <a:r>
                        <a:rPr lang="en-GB" sz="1000" dirty="0" smtClean="0"/>
                        <a:t>(Oct-May)</a:t>
                      </a:r>
                      <a:endParaRPr lang="en-GB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FF0000"/>
                          </a:solidFill>
                        </a:rPr>
                        <a:t>£80 </a:t>
                      </a:r>
                      <a:r>
                        <a:rPr lang="en-GB" sz="1000" dirty="0"/>
                        <a:t>one-off payment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93271835"/>
                  </a:ext>
                </a:extLst>
              </a:tr>
              <a:tr h="20128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U18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£</a:t>
                      </a:r>
                      <a:r>
                        <a:rPr lang="en-GB" sz="1000" dirty="0" smtClean="0">
                          <a:solidFill>
                            <a:srgbClr val="FF0000"/>
                          </a:solidFill>
                        </a:rPr>
                        <a:t>10 </a:t>
                      </a:r>
                      <a:r>
                        <a:rPr lang="en-GB" sz="1000" dirty="0"/>
                        <a:t>for 8 months </a:t>
                      </a:r>
                      <a:r>
                        <a:rPr lang="en-GB" sz="1000" dirty="0" smtClean="0"/>
                        <a:t>(Oct-May)</a:t>
                      </a:r>
                      <a:endParaRPr lang="en-GB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FF0000"/>
                          </a:solidFill>
                        </a:rPr>
                        <a:t>£80 </a:t>
                      </a:r>
                      <a:r>
                        <a:rPr lang="en-GB" sz="1000" dirty="0"/>
                        <a:t>one-off payment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60729173"/>
                  </a:ext>
                </a:extLst>
              </a:tr>
              <a:tr h="20128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000" b="1" dirty="0"/>
                        <a:t>Junior training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A player who will be attending weekly Junior training </a:t>
                      </a:r>
                      <a:r>
                        <a:rPr lang="en-GB" sz="1000" dirty="0" smtClean="0"/>
                        <a:t>sessions</a:t>
                      </a:r>
                      <a:r>
                        <a:rPr lang="en-GB" sz="1000" baseline="0" dirty="0" smtClean="0"/>
                        <a:t> (not playing in matches)</a:t>
                      </a:r>
                      <a:endParaRPr lang="en-GB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U16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FF0000"/>
                          </a:solidFill>
                        </a:rPr>
                        <a:t>£10 </a:t>
                      </a:r>
                      <a:r>
                        <a:rPr lang="en-GB" sz="1000" dirty="0" smtClean="0"/>
                        <a:t>for</a:t>
                      </a:r>
                      <a:r>
                        <a:rPr lang="en-GB" sz="1000" baseline="0" dirty="0" smtClean="0"/>
                        <a:t> 8 months (Oct- May) </a:t>
                      </a:r>
                      <a:r>
                        <a:rPr lang="en-GB" sz="1000" b="1" baseline="0" dirty="0" smtClean="0"/>
                        <a:t>OR</a:t>
                      </a:r>
                      <a:r>
                        <a:rPr lang="en-GB" sz="1000" baseline="0" dirty="0" smtClean="0"/>
                        <a:t> </a:t>
                      </a:r>
                      <a:r>
                        <a:rPr lang="en-GB" sz="1000" dirty="0" smtClean="0"/>
                        <a:t>£3 </a:t>
                      </a:r>
                      <a:r>
                        <a:rPr lang="en-GB" sz="1000" dirty="0"/>
                        <a:t>a session, pay-as-you-go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4134997"/>
                  </a:ext>
                </a:extLst>
              </a:tr>
              <a:tr h="201285">
                <a:tc v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U14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FF0000"/>
                          </a:solidFill>
                        </a:rPr>
                        <a:t>£10 </a:t>
                      </a:r>
                      <a:r>
                        <a:rPr lang="en-GB" sz="1000" dirty="0" smtClean="0"/>
                        <a:t>for</a:t>
                      </a:r>
                      <a:r>
                        <a:rPr lang="en-GB" sz="1000" baseline="0" dirty="0" smtClean="0"/>
                        <a:t> 8 months (Oct-May) </a:t>
                      </a:r>
                      <a:r>
                        <a:rPr lang="en-GB" sz="1000" b="1" baseline="0" dirty="0" smtClean="0"/>
                        <a:t>OR</a:t>
                      </a:r>
                      <a:r>
                        <a:rPr lang="en-GB" sz="1000" baseline="0" dirty="0" smtClean="0"/>
                        <a:t> </a:t>
                      </a:r>
                      <a:r>
                        <a:rPr lang="en-GB" sz="1000" dirty="0" smtClean="0"/>
                        <a:t>£3 </a:t>
                      </a:r>
                      <a:r>
                        <a:rPr lang="en-GB" sz="1000" dirty="0"/>
                        <a:t>a session, pay-as-you-go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1969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6232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30004</TotalTime>
  <Words>456</Words>
  <Application>Microsoft Macintosh PowerPoint</Application>
  <PresentationFormat>A4 Paper (210x297 mm)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</dc:creator>
  <cp:lastModifiedBy>p masser</cp:lastModifiedBy>
  <cp:revision>17</cp:revision>
  <dcterms:created xsi:type="dcterms:W3CDTF">2019-08-06T16:09:33Z</dcterms:created>
  <dcterms:modified xsi:type="dcterms:W3CDTF">2020-10-07T16:44:29Z</dcterms:modified>
</cp:coreProperties>
</file>